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8" r:id="rId10"/>
    <p:sldId id="265" r:id="rId11"/>
    <p:sldId id="266" r:id="rId12"/>
  </p:sldIdLst>
  <p:sldSz cx="18288000" cy="10287000"/>
  <p:notesSz cx="6858000" cy="9144000"/>
  <p:embeddedFontLst>
    <p:embeddedFont>
      <p:font typeface="Bahnschrift Light" panose="020B0502040204020203" pitchFamily="34" charset="0"/>
      <p:regular r:id="rId14"/>
    </p:embeddedFon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
      <p:font typeface="Roboto" panose="020000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79" autoAdjust="0"/>
    <p:restoredTop sz="94637" autoAdjust="0"/>
  </p:normalViewPr>
  <p:slideViewPr>
    <p:cSldViewPr>
      <p:cViewPr>
        <p:scale>
          <a:sx n="33" d="100"/>
          <a:sy n="33" d="100"/>
        </p:scale>
        <p:origin x="936" y="6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 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Finally, its also interesting to see science and technology too. This may suggest that people enjoy consuming factual content and snippets of content that they can learn something from.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21694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87831"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83966"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670616"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670616"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3973790" y="1161805"/>
            <a:ext cx="5036754" cy="7963390"/>
          </a:xfrm>
          <a:prstGeom prst="rect">
            <a:avLst/>
          </a:prstGeom>
        </p:spPr>
      </p:pic>
      <p:sp>
        <p:nvSpPr>
          <p:cNvPr id="6" name="TextBox 6"/>
          <p:cNvSpPr txBox="1"/>
          <p:nvPr/>
        </p:nvSpPr>
        <p:spPr>
          <a:xfrm>
            <a:off x="327032" y="4383627"/>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86D8A9C9-67AB-4A15-92F0-D0610894BF35}"/>
              </a:ext>
            </a:extLst>
          </p:cNvPr>
          <p:cNvSpPr txBox="1"/>
          <p:nvPr/>
        </p:nvSpPr>
        <p:spPr>
          <a:xfrm>
            <a:off x="10363200" y="1142035"/>
            <a:ext cx="6248968" cy="7478970"/>
          </a:xfrm>
          <a:prstGeom prst="rect">
            <a:avLst/>
          </a:prstGeom>
          <a:noFill/>
        </p:spPr>
        <p:txBody>
          <a:bodyPr wrap="square" rtlCol="0">
            <a:spAutoFit/>
          </a:bodyPr>
          <a:lstStyle/>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b="1" dirty="0"/>
              <a:t>animals</a:t>
            </a:r>
            <a:r>
              <a:rPr lang="en-US" sz="4000" dirty="0"/>
              <a:t> and </a:t>
            </a:r>
            <a:r>
              <a:rPr lang="en-US" sz="4000" b="1" dirty="0"/>
              <a:t>science</a:t>
            </a:r>
            <a:r>
              <a:rPr lang="en-US" sz="4000" dirty="0"/>
              <a:t> are the two most popular categories, suggesting that users like "real-life" and "factual" content </a:t>
            </a:r>
          </a:p>
          <a:p>
            <a:pPr marL="285750" indent="-285750">
              <a:buFont typeface="Arial" panose="020B0604020202020204" pitchFamily="34" charset="0"/>
              <a:buChar char="•"/>
            </a:pPr>
            <a:endParaRPr lang="en-US" sz="4000" dirty="0"/>
          </a:p>
          <a:p>
            <a:pPr marL="285750" indent="-285750">
              <a:buFont typeface="Arial" panose="020B0604020202020204" pitchFamily="34" charset="0"/>
              <a:buChar char="•"/>
            </a:pPr>
            <a:r>
              <a:rPr lang="en-US" sz="4000" dirty="0"/>
              <a:t>food was a common amongst popular content and the most popular food category was </a:t>
            </a:r>
            <a:r>
              <a:rPr lang="en-US" sz="4000" b="1" dirty="0"/>
              <a:t>healthy eating.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13315076" y="8498483"/>
            <a:ext cx="5385738" cy="895886"/>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Nikhil</a:t>
            </a:r>
          </a:p>
          <a:p>
            <a:pPr>
              <a:lnSpc>
                <a:spcPts val="3640"/>
              </a:lnSpc>
            </a:pPr>
            <a:r>
              <a:rPr lang="en-US" sz="2600" spc="-26" dirty="0">
                <a:solidFill>
                  <a:srgbClr val="FFFFFF"/>
                </a:solidFill>
                <a:latin typeface="Graphik Regular" panose="020B0503030202060203" pitchFamily="34" charset="0"/>
              </a:rPr>
              <a:t>https://github.com/aspiringNikhil</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801117"/>
            <a:chOff x="0" y="0"/>
            <a:chExt cx="11564591" cy="506815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2769989"/>
            </a:xfrm>
            <a:prstGeom prst="rect">
              <a:avLst/>
            </a:prstGeom>
          </p:spPr>
          <p:txBody>
            <a:bodyPr lIns="0" tIns="0" rIns="0" bIns="0" rtlCol="0" anchor="t">
              <a:spAutoFit/>
            </a:bodyPr>
            <a:lstStyle/>
            <a:p>
              <a:pPr>
                <a:lnSpc>
                  <a:spcPts val="2660"/>
                </a:lnSpc>
              </a:pPr>
              <a:r>
                <a:rPr lang="en-US" sz="2400" spc="-19" dirty="0">
                  <a:solidFill>
                    <a:srgbClr val="000000"/>
                  </a:solidFill>
                  <a:latin typeface="Graphik Regular" panose="020B0503030202060203" pitchFamily="34" charset="0"/>
                </a:rPr>
                <a:t>Project recap</a:t>
              </a:r>
            </a:p>
            <a:p>
              <a:pPr>
                <a:lnSpc>
                  <a:spcPts val="2660"/>
                </a:lnSpc>
              </a:pPr>
              <a:r>
                <a:rPr lang="en-US" sz="2400" spc="-19" dirty="0">
                  <a:solidFill>
                    <a:srgbClr val="000000"/>
                  </a:solidFill>
                  <a:latin typeface="Graphik Regular" panose="020B0503030202060203" pitchFamily="34" charset="0"/>
                </a:rPr>
                <a:t>Problem</a:t>
              </a:r>
            </a:p>
            <a:p>
              <a:pPr>
                <a:lnSpc>
                  <a:spcPts val="2660"/>
                </a:lnSpc>
              </a:pPr>
              <a:r>
                <a:rPr lang="en-US" sz="2400" spc="-19" dirty="0">
                  <a:solidFill>
                    <a:srgbClr val="000000"/>
                  </a:solidFill>
                  <a:latin typeface="Graphik Regular" panose="020B0503030202060203" pitchFamily="34" charset="0"/>
                </a:rPr>
                <a:t>The Analytics team</a:t>
              </a:r>
            </a:p>
            <a:p>
              <a:pPr>
                <a:lnSpc>
                  <a:spcPts val="2660"/>
                </a:lnSpc>
              </a:pPr>
              <a:r>
                <a:rPr lang="en-US" sz="2400" spc="-19" dirty="0">
                  <a:solidFill>
                    <a:srgbClr val="000000"/>
                  </a:solidFill>
                  <a:latin typeface="Graphik Regular" panose="020B0503030202060203" pitchFamily="34" charset="0"/>
                </a:rPr>
                <a:t>Process</a:t>
              </a:r>
            </a:p>
            <a:p>
              <a:pPr>
                <a:lnSpc>
                  <a:spcPts val="2660"/>
                </a:lnSpc>
              </a:pPr>
              <a:r>
                <a:rPr lang="en-US" sz="2400" spc="-19" dirty="0">
                  <a:solidFill>
                    <a:srgbClr val="000000"/>
                  </a:solidFill>
                  <a:latin typeface="Graphik Regular" panose="020B0503030202060203" pitchFamily="34" charset="0"/>
                </a:rPr>
                <a:t>Insights</a:t>
              </a:r>
            </a:p>
            <a:p>
              <a:pPr>
                <a:lnSpc>
                  <a:spcPts val="2660"/>
                </a:lnSpc>
              </a:pPr>
              <a:r>
                <a:rPr lang="en-US" sz="24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62670" y="2005583"/>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552BC005-66D3-42C0-968B-DCFE33700A15}"/>
              </a:ext>
            </a:extLst>
          </p:cNvPr>
          <p:cNvSpPr txBox="1"/>
          <p:nvPr/>
        </p:nvSpPr>
        <p:spPr>
          <a:xfrm>
            <a:off x="8782194" y="3238500"/>
            <a:ext cx="7094629" cy="4401205"/>
          </a:xfrm>
          <a:prstGeom prst="rect">
            <a:avLst/>
          </a:prstGeom>
          <a:noFill/>
        </p:spPr>
        <p:txBody>
          <a:bodyPr wrap="square" rtlCol="0">
            <a:spAutoFit/>
          </a:bodyPr>
          <a:lstStyle/>
          <a:p>
            <a:r>
              <a:rPr lang="en-US" sz="2800" dirty="0">
                <a:latin typeface="Bahnschrift Light" panose="020B0502040204020203" pitchFamily="34" charset="0"/>
              </a:rPr>
              <a:t>Social Buzz is a fast growing technology unicorn that need to adapt quickly to it's global scale. Accenture has begun a 3 month POC focusing on these tasks:</a:t>
            </a:r>
          </a:p>
          <a:p>
            <a:endParaRPr lang="en-US" sz="2800" dirty="0">
              <a:latin typeface="Bahnschrift Light" panose="020B0502040204020203" pitchFamily="34" charset="0"/>
            </a:endParaRPr>
          </a:p>
          <a:p>
            <a:pPr marL="457200" indent="-457200">
              <a:buFont typeface="Arial" panose="020B0604020202020204" pitchFamily="34" charset="0"/>
              <a:buChar char="•"/>
            </a:pPr>
            <a:r>
              <a:rPr lang="en-US" sz="2800" dirty="0">
                <a:latin typeface="Bahnschrift Light" panose="020B0502040204020203" pitchFamily="34" charset="0"/>
              </a:rPr>
              <a:t>• An audit of Social Buzz's big data practice</a:t>
            </a:r>
          </a:p>
          <a:p>
            <a:pPr marL="457200" indent="-457200">
              <a:buFont typeface="Arial" panose="020B0604020202020204" pitchFamily="34" charset="0"/>
              <a:buChar char="•"/>
            </a:pPr>
            <a:r>
              <a:rPr lang="en-US" sz="2800" dirty="0">
                <a:latin typeface="Bahnschrift Light" panose="020B0502040204020203" pitchFamily="34" charset="0"/>
              </a:rPr>
              <a:t>Recommendations for a successful IPO</a:t>
            </a:r>
          </a:p>
          <a:p>
            <a:pPr marL="457200" indent="-457200">
              <a:buFont typeface="Arial" panose="020B0604020202020204" pitchFamily="34" charset="0"/>
              <a:buChar char="•"/>
            </a:pPr>
            <a:r>
              <a:rPr lang="en-US" sz="2800" dirty="0">
                <a:latin typeface="Bahnschrift Light" panose="020B0502040204020203" pitchFamily="34" charset="0"/>
              </a:rPr>
              <a:t>Analysis to find Social Buzz's top 5 most</a:t>
            </a:r>
          </a:p>
          <a:p>
            <a:pPr marL="457200" indent="-457200">
              <a:buFont typeface="Arial" panose="020B0604020202020204" pitchFamily="34" charset="0"/>
              <a:buChar char="•"/>
            </a:pPr>
            <a:r>
              <a:rPr lang="en-US" sz="2800" dirty="0">
                <a:latin typeface="Bahnschrift Light" panose="020B0502040204020203" pitchFamily="34" charset="0"/>
              </a:rPr>
              <a:t>popular categories of content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F633CABB-6221-4256-ABED-4900CF43B389}"/>
              </a:ext>
            </a:extLst>
          </p:cNvPr>
          <p:cNvSpPr txBox="1"/>
          <p:nvPr/>
        </p:nvSpPr>
        <p:spPr>
          <a:xfrm>
            <a:off x="2107520" y="5325260"/>
            <a:ext cx="7036480" cy="4154984"/>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bg1"/>
                </a:solidFill>
                <a:effectLst/>
                <a:latin typeface="Roboto" panose="020B0604020202020204" pitchFamily="2" charset="0"/>
              </a:rPr>
              <a:t>Over 100,000 posts per day.</a:t>
            </a:r>
          </a:p>
          <a:p>
            <a:pPr marL="342900" indent="-342900">
              <a:buFont typeface="Arial" panose="020B0604020202020204" pitchFamily="34" charset="0"/>
              <a:buChar char="•"/>
            </a:pPr>
            <a:endParaRPr lang="en-US" sz="2400" b="0" i="0" dirty="0">
              <a:solidFill>
                <a:schemeClr val="bg1"/>
              </a:solidFill>
              <a:effectLst/>
              <a:latin typeface="Roboto" panose="020B0604020202020204" pitchFamily="2" charset="0"/>
            </a:endParaRPr>
          </a:p>
          <a:p>
            <a:pPr marL="342900" indent="-342900">
              <a:buFont typeface="Arial" panose="020B0604020202020204" pitchFamily="34" charset="0"/>
              <a:buChar char="•"/>
            </a:pPr>
            <a:r>
              <a:rPr lang="en-US" sz="2400" b="0" i="0" dirty="0">
                <a:solidFill>
                  <a:schemeClr val="bg1"/>
                </a:solidFill>
                <a:effectLst/>
                <a:latin typeface="Roboto" panose="020B0604020202020204" pitchFamily="2" charset="0"/>
              </a:rPr>
              <a:t> Reuse 36,500,000 pieces of content per year! </a:t>
            </a:r>
          </a:p>
          <a:p>
            <a:pPr marL="342900" indent="-342900">
              <a:buFont typeface="Arial" panose="020B0604020202020204" pitchFamily="34" charset="0"/>
              <a:buChar char="•"/>
            </a:pPr>
            <a:endParaRPr lang="en-US" sz="2400" dirty="0">
              <a:solidFill>
                <a:schemeClr val="bg1"/>
              </a:solidFill>
              <a:latin typeface="Roboto" panose="020B0604020202020204" pitchFamily="2" charset="0"/>
            </a:endParaRPr>
          </a:p>
          <a:p>
            <a:pPr marL="342900" indent="-342900">
              <a:buFont typeface="Arial" panose="020B0604020202020204" pitchFamily="34" charset="0"/>
              <a:buChar char="•"/>
            </a:pPr>
            <a:endParaRPr lang="en-US" sz="2400" dirty="0">
              <a:solidFill>
                <a:schemeClr val="bg1"/>
              </a:solidFill>
              <a:latin typeface="Roboto" panose="020B0604020202020204" pitchFamily="2" charset="0"/>
            </a:endParaRPr>
          </a:p>
          <a:p>
            <a:pPr marL="342900" indent="-342900">
              <a:buFont typeface="Arial" panose="020B0604020202020204" pitchFamily="34" charset="0"/>
              <a:buChar char="•"/>
            </a:pPr>
            <a:endParaRPr lang="en-US" sz="2400" dirty="0">
              <a:solidFill>
                <a:schemeClr val="bg1"/>
              </a:solidFill>
              <a:latin typeface="Roboto" panose="020B0604020202020204" pitchFamily="2" charset="0"/>
            </a:endParaRPr>
          </a:p>
          <a:p>
            <a:pPr marL="342900" indent="-342900">
              <a:buFont typeface="Arial" panose="020B0604020202020204" pitchFamily="34" charset="0"/>
              <a:buChar char="•"/>
            </a:pPr>
            <a:endParaRPr lang="en-US" sz="2400" dirty="0">
              <a:solidFill>
                <a:schemeClr val="bg1"/>
              </a:solidFill>
              <a:latin typeface="Roboto" panose="020B0604020202020204" pitchFamily="2" charset="0"/>
            </a:endParaRPr>
          </a:p>
          <a:p>
            <a:pPr marL="342900" indent="-342900">
              <a:buFont typeface="Arial" panose="020B0604020202020204" pitchFamily="34" charset="0"/>
              <a:buChar char="•"/>
            </a:pPr>
            <a:endParaRPr lang="en-US" sz="2400" dirty="0">
              <a:solidFill>
                <a:schemeClr val="bg1"/>
              </a:solidFill>
              <a:latin typeface="Roboto" panose="020B0604020202020204" pitchFamily="2" charset="0"/>
            </a:endParaRPr>
          </a:p>
          <a:p>
            <a:r>
              <a:rPr lang="en-US" sz="2400" b="0" i="0" dirty="0">
                <a:solidFill>
                  <a:schemeClr val="bg1"/>
                </a:solidFill>
                <a:effectLst/>
                <a:latin typeface="Roboto" panose="020B0604020202020204" pitchFamily="2" charset="0"/>
              </a:rPr>
              <a:t>OBJECTIVE :Analysis to find Social Buzz's top 5 most popular categories of content</a:t>
            </a:r>
          </a:p>
          <a:p>
            <a:pPr marL="342900" indent="-342900">
              <a:buFont typeface="Arial" panose="020B0604020202020204" pitchFamily="34" charset="0"/>
              <a:buChar char="•"/>
            </a:pPr>
            <a:endParaRPr lang="en-US" sz="24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7BB35A6B-F45E-4A73-9C3B-E43C45E11F1E}"/>
              </a:ext>
            </a:extLst>
          </p:cNvPr>
          <p:cNvSpPr txBox="1"/>
          <p:nvPr/>
        </p:nvSpPr>
        <p:spPr>
          <a:xfrm>
            <a:off x="14133407" y="2112398"/>
            <a:ext cx="3886200" cy="954107"/>
          </a:xfrm>
          <a:prstGeom prst="rect">
            <a:avLst/>
          </a:prstGeom>
          <a:noFill/>
        </p:spPr>
        <p:txBody>
          <a:bodyPr wrap="square" rtlCol="0">
            <a:spAutoFit/>
          </a:bodyPr>
          <a:lstStyle/>
          <a:p>
            <a:r>
              <a:rPr lang="en-US" sz="2800" b="1" dirty="0"/>
              <a:t>Marcus </a:t>
            </a:r>
            <a:r>
              <a:rPr lang="en-US" sz="2800" b="1" dirty="0" err="1"/>
              <a:t>Rompton</a:t>
            </a:r>
            <a:r>
              <a:rPr lang="en-US" sz="2800" b="1" dirty="0"/>
              <a:t> </a:t>
            </a:r>
          </a:p>
          <a:p>
            <a:r>
              <a:rPr lang="en-US" sz="2800" dirty="0"/>
              <a:t>Senior Principle</a:t>
            </a:r>
          </a:p>
        </p:txBody>
      </p:sp>
      <p:sp>
        <p:nvSpPr>
          <p:cNvPr id="33" name="TextBox 32">
            <a:extLst>
              <a:ext uri="{FF2B5EF4-FFF2-40B4-BE49-F238E27FC236}">
                <a16:creationId xmlns:a16="http://schemas.microsoft.com/office/drawing/2014/main" id="{5B1279DA-EBDA-4E12-8B74-63E428D79790}"/>
              </a:ext>
            </a:extLst>
          </p:cNvPr>
          <p:cNvSpPr txBox="1"/>
          <p:nvPr/>
        </p:nvSpPr>
        <p:spPr>
          <a:xfrm>
            <a:off x="14133407" y="5063614"/>
            <a:ext cx="3886200" cy="954107"/>
          </a:xfrm>
          <a:prstGeom prst="rect">
            <a:avLst/>
          </a:prstGeom>
          <a:noFill/>
        </p:spPr>
        <p:txBody>
          <a:bodyPr wrap="square" rtlCol="0">
            <a:spAutoFit/>
          </a:bodyPr>
          <a:lstStyle/>
          <a:p>
            <a:r>
              <a:rPr lang="en-US" sz="2800" b="1" dirty="0"/>
              <a:t>Nikhil</a:t>
            </a:r>
          </a:p>
          <a:p>
            <a:r>
              <a:rPr lang="en-US" sz="2800" dirty="0"/>
              <a:t>Data Analyst</a:t>
            </a:r>
          </a:p>
        </p:txBody>
      </p:sp>
      <p:sp>
        <p:nvSpPr>
          <p:cNvPr id="34" name="TextBox 33">
            <a:extLst>
              <a:ext uri="{FF2B5EF4-FFF2-40B4-BE49-F238E27FC236}">
                <a16:creationId xmlns:a16="http://schemas.microsoft.com/office/drawing/2014/main" id="{D32B9591-8310-469E-B251-C529E943B053}"/>
              </a:ext>
            </a:extLst>
          </p:cNvPr>
          <p:cNvSpPr txBox="1"/>
          <p:nvPr/>
        </p:nvSpPr>
        <p:spPr>
          <a:xfrm>
            <a:off x="14133407" y="8122264"/>
            <a:ext cx="3886200" cy="954107"/>
          </a:xfrm>
          <a:prstGeom prst="rect">
            <a:avLst/>
          </a:prstGeom>
          <a:noFill/>
        </p:spPr>
        <p:txBody>
          <a:bodyPr wrap="square" rtlCol="0">
            <a:spAutoFit/>
          </a:bodyPr>
          <a:lstStyle/>
          <a:p>
            <a:r>
              <a:rPr lang="en-US" sz="2800" b="1" dirty="0"/>
              <a:t>Andrew Fleming</a:t>
            </a:r>
          </a:p>
          <a:p>
            <a:r>
              <a:rPr lang="en-US" sz="2800" dirty="0"/>
              <a:t>Chief Technical Architect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19293" y="406962"/>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877388" y="1028701"/>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32751" y="2640789"/>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588114" y="4252877"/>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43477" y="5864965"/>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298840" y="7477053"/>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41815" y="1029509"/>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04941" y="1373168"/>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08643" y="29848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082220" y="7829429"/>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67877" y="6205575"/>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70747" y="4606061"/>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009B4F2-85EA-4CCB-B495-7B292501E3D3}"/>
              </a:ext>
            </a:extLst>
          </p:cNvPr>
          <p:cNvSpPr txBox="1"/>
          <p:nvPr/>
        </p:nvSpPr>
        <p:spPr>
          <a:xfrm>
            <a:off x="4244771" y="1150862"/>
            <a:ext cx="4825364" cy="769441"/>
          </a:xfrm>
          <a:prstGeom prst="rect">
            <a:avLst/>
          </a:prstGeom>
          <a:noFill/>
        </p:spPr>
        <p:txBody>
          <a:bodyPr wrap="square" rtlCol="0">
            <a:spAutoFit/>
          </a:bodyPr>
          <a:lstStyle/>
          <a:p>
            <a:r>
              <a:rPr lang="en-US" sz="4400" dirty="0">
                <a:solidFill>
                  <a:schemeClr val="bg1"/>
                </a:solidFill>
              </a:rPr>
              <a:t>Data understanding</a:t>
            </a:r>
          </a:p>
        </p:txBody>
      </p:sp>
      <p:sp>
        <p:nvSpPr>
          <p:cNvPr id="40" name="TextBox 39">
            <a:extLst>
              <a:ext uri="{FF2B5EF4-FFF2-40B4-BE49-F238E27FC236}">
                <a16:creationId xmlns:a16="http://schemas.microsoft.com/office/drawing/2014/main" id="{96762B71-BDC4-49D7-A75F-CEC3A292CC52}"/>
              </a:ext>
            </a:extLst>
          </p:cNvPr>
          <p:cNvSpPr txBox="1"/>
          <p:nvPr/>
        </p:nvSpPr>
        <p:spPr>
          <a:xfrm>
            <a:off x="9816247" y="5962926"/>
            <a:ext cx="4825364" cy="769441"/>
          </a:xfrm>
          <a:prstGeom prst="rect">
            <a:avLst/>
          </a:prstGeom>
          <a:noFill/>
        </p:spPr>
        <p:txBody>
          <a:bodyPr wrap="square" rtlCol="0">
            <a:spAutoFit/>
          </a:bodyPr>
          <a:lstStyle/>
          <a:p>
            <a:r>
              <a:rPr lang="en-US" sz="4400" dirty="0">
                <a:solidFill>
                  <a:schemeClr val="bg1"/>
                </a:solidFill>
              </a:rPr>
              <a:t>Data Analysis</a:t>
            </a:r>
          </a:p>
        </p:txBody>
      </p:sp>
      <p:sp>
        <p:nvSpPr>
          <p:cNvPr id="41" name="TextBox 40">
            <a:extLst>
              <a:ext uri="{FF2B5EF4-FFF2-40B4-BE49-F238E27FC236}">
                <a16:creationId xmlns:a16="http://schemas.microsoft.com/office/drawing/2014/main" id="{3D987CE2-1E85-47C5-B971-F2905F8C2541}"/>
              </a:ext>
            </a:extLst>
          </p:cNvPr>
          <p:cNvSpPr txBox="1"/>
          <p:nvPr/>
        </p:nvSpPr>
        <p:spPr>
          <a:xfrm>
            <a:off x="8049145" y="4422036"/>
            <a:ext cx="4825364" cy="769441"/>
          </a:xfrm>
          <a:prstGeom prst="rect">
            <a:avLst/>
          </a:prstGeom>
          <a:noFill/>
        </p:spPr>
        <p:txBody>
          <a:bodyPr wrap="square" rtlCol="0">
            <a:spAutoFit/>
          </a:bodyPr>
          <a:lstStyle/>
          <a:p>
            <a:r>
              <a:rPr lang="en-US" sz="4400" dirty="0">
                <a:solidFill>
                  <a:schemeClr val="bg1"/>
                </a:solidFill>
              </a:rPr>
              <a:t>Data Modelling</a:t>
            </a:r>
          </a:p>
        </p:txBody>
      </p:sp>
      <p:sp>
        <p:nvSpPr>
          <p:cNvPr id="42" name="TextBox 41">
            <a:extLst>
              <a:ext uri="{FF2B5EF4-FFF2-40B4-BE49-F238E27FC236}">
                <a16:creationId xmlns:a16="http://schemas.microsoft.com/office/drawing/2014/main" id="{7CE3C58E-3758-41B1-9195-21E13A66FADD}"/>
              </a:ext>
            </a:extLst>
          </p:cNvPr>
          <p:cNvSpPr txBox="1"/>
          <p:nvPr/>
        </p:nvSpPr>
        <p:spPr>
          <a:xfrm>
            <a:off x="5838636" y="2949950"/>
            <a:ext cx="4825364" cy="769441"/>
          </a:xfrm>
          <a:prstGeom prst="rect">
            <a:avLst/>
          </a:prstGeom>
          <a:noFill/>
        </p:spPr>
        <p:txBody>
          <a:bodyPr wrap="square" rtlCol="0">
            <a:spAutoFit/>
          </a:bodyPr>
          <a:lstStyle/>
          <a:p>
            <a:r>
              <a:rPr lang="en-US" sz="4400" dirty="0">
                <a:solidFill>
                  <a:schemeClr val="bg1"/>
                </a:solidFill>
              </a:rPr>
              <a:t>Data Cleaning</a:t>
            </a:r>
          </a:p>
        </p:txBody>
      </p:sp>
      <p:sp>
        <p:nvSpPr>
          <p:cNvPr id="43" name="TextBox 42">
            <a:extLst>
              <a:ext uri="{FF2B5EF4-FFF2-40B4-BE49-F238E27FC236}">
                <a16:creationId xmlns:a16="http://schemas.microsoft.com/office/drawing/2014/main" id="{08FAEE9D-BE96-4277-8071-8C0DD760C1B3}"/>
              </a:ext>
            </a:extLst>
          </p:cNvPr>
          <p:cNvSpPr txBox="1"/>
          <p:nvPr/>
        </p:nvSpPr>
        <p:spPr>
          <a:xfrm>
            <a:off x="11399951" y="7646213"/>
            <a:ext cx="4825364" cy="769441"/>
          </a:xfrm>
          <a:prstGeom prst="rect">
            <a:avLst/>
          </a:prstGeom>
          <a:noFill/>
        </p:spPr>
        <p:txBody>
          <a:bodyPr wrap="square" rtlCol="0">
            <a:spAutoFit/>
          </a:bodyPr>
          <a:lstStyle/>
          <a:p>
            <a:r>
              <a:rPr lang="en-US" sz="4400" dirty="0">
                <a:solidFill>
                  <a:schemeClr val="bg1"/>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65189" y="6480309"/>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12F61DE7-7A34-4AEC-8342-77B803B1C642}"/>
              </a:ext>
            </a:extLst>
          </p:cNvPr>
          <p:cNvSpPr txBox="1"/>
          <p:nvPr/>
        </p:nvSpPr>
        <p:spPr>
          <a:xfrm>
            <a:off x="1441366" y="3419915"/>
            <a:ext cx="5181600" cy="1815882"/>
          </a:xfrm>
          <a:prstGeom prst="rect">
            <a:avLst/>
          </a:prstGeom>
          <a:noFill/>
        </p:spPr>
        <p:txBody>
          <a:bodyPr wrap="square" rtlCol="0">
            <a:spAutoFit/>
          </a:bodyPr>
          <a:lstStyle/>
          <a:p>
            <a:r>
              <a:rPr lang="en-US" sz="4000" b="1" dirty="0"/>
              <a:t>             16</a:t>
            </a:r>
          </a:p>
          <a:p>
            <a:endParaRPr lang="en-US" sz="3600" b="1" dirty="0"/>
          </a:p>
          <a:p>
            <a:r>
              <a:rPr lang="en-US" sz="3600" b="1" dirty="0"/>
              <a:t>Unique Category</a:t>
            </a:r>
            <a:endParaRPr lang="en-US" sz="3600" dirty="0"/>
          </a:p>
        </p:txBody>
      </p:sp>
      <p:sp>
        <p:nvSpPr>
          <p:cNvPr id="16" name="TextBox 15">
            <a:extLst>
              <a:ext uri="{FF2B5EF4-FFF2-40B4-BE49-F238E27FC236}">
                <a16:creationId xmlns:a16="http://schemas.microsoft.com/office/drawing/2014/main" id="{8FC1267C-9E3E-4EB2-A0D1-B905CEC32536}"/>
              </a:ext>
            </a:extLst>
          </p:cNvPr>
          <p:cNvSpPr txBox="1"/>
          <p:nvPr/>
        </p:nvSpPr>
        <p:spPr>
          <a:xfrm>
            <a:off x="7547219" y="3419915"/>
            <a:ext cx="3193561" cy="2431435"/>
          </a:xfrm>
          <a:prstGeom prst="rect">
            <a:avLst/>
          </a:prstGeom>
          <a:noFill/>
        </p:spPr>
        <p:txBody>
          <a:bodyPr wrap="square" rtlCol="0">
            <a:spAutoFit/>
          </a:bodyPr>
          <a:lstStyle/>
          <a:p>
            <a:r>
              <a:rPr lang="en-US" sz="3600" b="1" dirty="0"/>
              <a:t>     </a:t>
            </a:r>
            <a:r>
              <a:rPr lang="en-US" sz="4400" b="1" dirty="0"/>
              <a:t>1897</a:t>
            </a:r>
          </a:p>
          <a:p>
            <a:r>
              <a:rPr lang="en-US" sz="3600" dirty="0"/>
              <a:t> </a:t>
            </a:r>
          </a:p>
          <a:p>
            <a:r>
              <a:rPr lang="en-US" sz="3600" dirty="0"/>
              <a:t>Reaction to</a:t>
            </a:r>
          </a:p>
          <a:p>
            <a:r>
              <a:rPr lang="en-US" sz="3600" b="1" dirty="0"/>
              <a:t>Animal </a:t>
            </a:r>
            <a:r>
              <a:rPr lang="en-US" sz="3600" dirty="0"/>
              <a:t>posts</a:t>
            </a:r>
          </a:p>
        </p:txBody>
      </p:sp>
      <p:sp>
        <p:nvSpPr>
          <p:cNvPr id="18" name="TextBox 17">
            <a:extLst>
              <a:ext uri="{FF2B5EF4-FFF2-40B4-BE49-F238E27FC236}">
                <a16:creationId xmlns:a16="http://schemas.microsoft.com/office/drawing/2014/main" id="{ECCEB474-D332-445D-BD33-7CCBE4D12C10}"/>
              </a:ext>
            </a:extLst>
          </p:cNvPr>
          <p:cNvSpPr txBox="1"/>
          <p:nvPr/>
        </p:nvSpPr>
        <p:spPr>
          <a:xfrm>
            <a:off x="12589287" y="3419915"/>
            <a:ext cx="3717513" cy="2308324"/>
          </a:xfrm>
          <a:prstGeom prst="rect">
            <a:avLst/>
          </a:prstGeom>
          <a:noFill/>
        </p:spPr>
        <p:txBody>
          <a:bodyPr wrap="square" rtlCol="0">
            <a:spAutoFit/>
          </a:bodyPr>
          <a:lstStyle/>
          <a:p>
            <a:r>
              <a:rPr lang="en-US" sz="3600" b="1" dirty="0"/>
              <a:t>     January </a:t>
            </a:r>
          </a:p>
          <a:p>
            <a:endParaRPr lang="en-US" sz="3600" dirty="0"/>
          </a:p>
          <a:p>
            <a:r>
              <a:rPr lang="en-US" sz="3600" dirty="0"/>
              <a:t>     Month with </a:t>
            </a:r>
          </a:p>
          <a:p>
            <a:r>
              <a:rPr lang="en-US" sz="3600" dirty="0"/>
              <a:t>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C1DE280F-2896-4827-9B71-7133D73514D9}"/>
              </a:ext>
            </a:extLst>
          </p:cNvPr>
          <p:cNvSpPr txBox="1"/>
          <p:nvPr/>
        </p:nvSpPr>
        <p:spPr>
          <a:xfrm>
            <a:off x="2767805" y="7196552"/>
            <a:ext cx="3900150" cy="646331"/>
          </a:xfrm>
          <a:prstGeom prst="rect">
            <a:avLst/>
          </a:prstGeom>
          <a:noFill/>
        </p:spPr>
        <p:txBody>
          <a:bodyPr wrap="square" rtlCol="0">
            <a:spAutoFit/>
          </a:bodyPr>
          <a:lstStyle/>
          <a:p>
            <a:r>
              <a:rPr lang="en-US" sz="3600" dirty="0"/>
              <a:t>Content category</a:t>
            </a:r>
          </a:p>
        </p:txBody>
      </p:sp>
      <p:pic>
        <p:nvPicPr>
          <p:cNvPr id="32" name="Picture 31">
            <a:extLst>
              <a:ext uri="{FF2B5EF4-FFF2-40B4-BE49-F238E27FC236}">
                <a16:creationId xmlns:a16="http://schemas.microsoft.com/office/drawing/2014/main" id="{E431FB10-A432-43EB-B433-7FDC6E8210BE}"/>
              </a:ext>
            </a:extLst>
          </p:cNvPr>
          <p:cNvPicPr>
            <a:picLocks noChangeAspect="1"/>
          </p:cNvPicPr>
          <p:nvPr/>
        </p:nvPicPr>
        <p:blipFill>
          <a:blip r:embed="rId7"/>
          <a:stretch>
            <a:fillRect/>
          </a:stretch>
        </p:blipFill>
        <p:spPr>
          <a:xfrm>
            <a:off x="7796278" y="1788531"/>
            <a:ext cx="9968840" cy="6536042"/>
          </a:xfrm>
          <a:prstGeom prst="rect">
            <a:avLst/>
          </a:prstGeom>
        </p:spPr>
      </p:pic>
      <p:sp>
        <p:nvSpPr>
          <p:cNvPr id="33" name="TextBox 32">
            <a:extLst>
              <a:ext uri="{FF2B5EF4-FFF2-40B4-BE49-F238E27FC236}">
                <a16:creationId xmlns:a16="http://schemas.microsoft.com/office/drawing/2014/main" id="{B38EF7AD-B44E-40D5-AA3C-9A0DC53BCBC4}"/>
              </a:ext>
            </a:extLst>
          </p:cNvPr>
          <p:cNvSpPr txBox="1"/>
          <p:nvPr/>
        </p:nvSpPr>
        <p:spPr>
          <a:xfrm>
            <a:off x="11701326" y="1914053"/>
            <a:ext cx="6012204" cy="523220"/>
          </a:xfrm>
          <a:prstGeom prst="rect">
            <a:avLst/>
          </a:prstGeom>
          <a:noFill/>
        </p:spPr>
        <p:txBody>
          <a:bodyPr wrap="square" rtlCol="0">
            <a:spAutoFit/>
          </a:bodyPr>
          <a:lstStyle/>
          <a:p>
            <a:r>
              <a:rPr lang="en-US" sz="2800" dirty="0"/>
              <a:t>Top 5 Categories by Posts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0965" y="9201364"/>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456064" y="833268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C1DE280F-2896-4827-9B71-7133D73514D9}"/>
              </a:ext>
            </a:extLst>
          </p:cNvPr>
          <p:cNvSpPr txBox="1"/>
          <p:nvPr/>
        </p:nvSpPr>
        <p:spPr>
          <a:xfrm>
            <a:off x="2763557" y="6840083"/>
            <a:ext cx="3900150" cy="646331"/>
          </a:xfrm>
          <a:prstGeom prst="rect">
            <a:avLst/>
          </a:prstGeom>
          <a:noFill/>
        </p:spPr>
        <p:txBody>
          <a:bodyPr wrap="square" rtlCol="0">
            <a:spAutoFit/>
          </a:bodyPr>
          <a:lstStyle/>
          <a:p>
            <a:r>
              <a:rPr lang="en-US" sz="3600" dirty="0"/>
              <a:t>Content Type </a:t>
            </a:r>
          </a:p>
        </p:txBody>
      </p:sp>
      <p:pic>
        <p:nvPicPr>
          <p:cNvPr id="28" name="Picture 27">
            <a:extLst>
              <a:ext uri="{FF2B5EF4-FFF2-40B4-BE49-F238E27FC236}">
                <a16:creationId xmlns:a16="http://schemas.microsoft.com/office/drawing/2014/main" id="{B9B5F164-6F7A-48DC-9D30-087D36D4D795}"/>
              </a:ext>
            </a:extLst>
          </p:cNvPr>
          <p:cNvPicPr>
            <a:picLocks noChangeAspect="1"/>
          </p:cNvPicPr>
          <p:nvPr/>
        </p:nvPicPr>
        <p:blipFill>
          <a:blip r:embed="rId7"/>
          <a:stretch>
            <a:fillRect/>
          </a:stretch>
        </p:blipFill>
        <p:spPr>
          <a:xfrm>
            <a:off x="7543800" y="1685151"/>
            <a:ext cx="10188253" cy="5744349"/>
          </a:xfrm>
          <a:prstGeom prst="rect">
            <a:avLst/>
          </a:prstGeom>
        </p:spPr>
      </p:pic>
    </p:spTree>
    <p:extLst>
      <p:ext uri="{BB962C8B-B14F-4D97-AF65-F5344CB8AC3E}">
        <p14:creationId xmlns:p14="http://schemas.microsoft.com/office/powerpoint/2010/main" val="1718818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359</Words>
  <Application>Microsoft Office PowerPoint</Application>
  <PresentationFormat>Custom</PresentationFormat>
  <Paragraphs>89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Clear Sans Regular Bold</vt:lpstr>
      <vt:lpstr>Arial</vt:lpstr>
      <vt:lpstr>Roboto</vt:lpstr>
      <vt:lpstr>Graphik Regular</vt:lpstr>
      <vt:lpstr>Bahnschrift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de vil</cp:lastModifiedBy>
  <cp:revision>22</cp:revision>
  <dcterms:created xsi:type="dcterms:W3CDTF">2006-08-16T00:00:00Z</dcterms:created>
  <dcterms:modified xsi:type="dcterms:W3CDTF">2024-01-19T12:29:47Z</dcterms:modified>
  <dc:identifier>DAEhDyfaYKE</dc:identifier>
</cp:coreProperties>
</file>